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99FF"/>
    <a:srgbClr val="FF0066"/>
    <a:srgbClr val="2BF5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1F663-CB19-48F8-AFA8-997D1992938B}" type="datetimeFigureOut">
              <a:rPr lang="en-US" smtClean="0"/>
              <a:t>7/3/12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8EFA6-3E94-4F3E-B7E8-D7B1625FF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86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77A3-1D4D-4B0E-817E-C4A93D13239E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1BE3E-6F46-4AD1-B710-C422706BB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7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Setting over 20% right now.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Cardiovascular disease included: high cholesterol and high </a:t>
            </a:r>
            <a:r>
              <a:rPr lang="en-US" baseline="0" smtClean="0"/>
              <a:t>blood pressure.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Cancer: colon,</a:t>
            </a:r>
            <a:r>
              <a:rPr lang="en-US" baseline="0" dirty="0" smtClean="0"/>
              <a:t> breast, endometrial, pancreas, prostate, uterine, </a:t>
            </a:r>
            <a:r>
              <a:rPr lang="en-US" baseline="0" smtClean="0"/>
              <a:t>cervial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1.Restaurant</a:t>
            </a:r>
            <a:r>
              <a:rPr lang="en-US" baseline="0" dirty="0" smtClean="0"/>
              <a:t> servings, larger dinner plates at home, desserts with every meal.</a:t>
            </a:r>
          </a:p>
          <a:p>
            <a:r>
              <a:rPr lang="en-US" dirty="0" smtClean="0"/>
              <a:t>2. Empty calories like soda,</a:t>
            </a:r>
            <a:r>
              <a:rPr lang="en-US" baseline="0" dirty="0" smtClean="0"/>
              <a:t> fruit juices</a:t>
            </a:r>
          </a:p>
          <a:p>
            <a:r>
              <a:rPr lang="en-US" baseline="0" dirty="0" smtClean="0"/>
              <a:t>3. Fruits and veggies are picked before they are ripe, reducing their vitamin and mineral content</a:t>
            </a:r>
          </a:p>
          <a:p>
            <a:r>
              <a:rPr lang="en-US" baseline="0" dirty="0" smtClean="0"/>
              <a:t>4. Food is available everywhere: </a:t>
            </a:r>
            <a:r>
              <a:rPr lang="en-US" baseline="0" dirty="0" err="1" smtClean="0"/>
              <a:t>resturants</a:t>
            </a:r>
            <a:r>
              <a:rPr lang="en-US" baseline="0" dirty="0" smtClean="0"/>
              <a:t>, vending machines, prepackaged “</a:t>
            </a:r>
            <a:r>
              <a:rPr lang="en-US" baseline="0" dirty="0" err="1" smtClean="0"/>
              <a:t>lite</a:t>
            </a:r>
            <a:r>
              <a:rPr lang="en-US" baseline="0" dirty="0" smtClean="0"/>
              <a:t>” snacks.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students</a:t>
            </a:r>
            <a:r>
              <a:rPr lang="en-US" baseline="0" dirty="0" smtClean="0"/>
              <a:t> time to answer, discuss possible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risks included: heart attack,</a:t>
            </a:r>
            <a:r>
              <a:rPr lang="en-US" baseline="0" dirty="0" smtClean="0"/>
              <a:t> dizziness, stomach problems.</a:t>
            </a:r>
          </a:p>
          <a:p>
            <a:r>
              <a:rPr lang="en-US" baseline="0" dirty="0" smtClean="0"/>
              <a:t>Yo-yo dieters: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 that repeatedly go on diets, lose weight, go off the diet, and then gain weight – often end up being able to store fat easier and therefore put on weight easier. Yo-yo dieting can also lead to health problems and make it harder to gain weight.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Divide students</a:t>
            </a:r>
            <a:r>
              <a:rPr lang="en-US" baseline="0" dirty="0" smtClean="0"/>
              <a:t> up as you feel necessary. You can also amend the directions to be per student. You can laminate cards and/or attach popsicles or sticks to make them like true flags or signs.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This assignment </a:t>
            </a:r>
            <a:r>
              <a:rPr lang="en-US" dirty="0" smtClean="0"/>
              <a:t>may be modified to be individual</a:t>
            </a:r>
            <a:r>
              <a:rPr lang="en-US" baseline="0" dirty="0" smtClean="0"/>
              <a:t>, partner, or group. You can remove the presentation element if necessary.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BE3E-6F46-4AD1-B710-C422706BB98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6E0F-019A-46B1-BA61-DDADCB9A6C7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15582-9170-41BE-B456-A71AB1A6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hyperlink" Target="http://faddietsdecoded.weebly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4343400"/>
            <a:ext cx="6477000" cy="1295400"/>
          </a:xfrm>
        </p:spPr>
        <p:txBody>
          <a:bodyPr>
            <a:normAutofit fontScale="90000"/>
          </a:bodyPr>
          <a:lstStyle/>
          <a:p>
            <a:r>
              <a:rPr lang="en-US" sz="5000" i="1" dirty="0" smtClean="0">
                <a:latin typeface="Arial" pitchFamily="34" charset="0"/>
                <a:cs typeface="Arial" pitchFamily="34" charset="0"/>
              </a:rPr>
              <a:t>If it sounds </a:t>
            </a:r>
            <a:r>
              <a:rPr lang="en-US" sz="5000" b="1" i="1" dirty="0" smtClean="0">
                <a:latin typeface="Arial" pitchFamily="34" charset="0"/>
                <a:cs typeface="Arial" pitchFamily="34" charset="0"/>
              </a:rPr>
              <a:t>too good </a:t>
            </a:r>
            <a:r>
              <a:rPr lang="en-US" sz="5000" i="1" dirty="0" smtClean="0">
                <a:latin typeface="Arial" pitchFamily="34" charset="0"/>
                <a:cs typeface="Arial" pitchFamily="34" charset="0"/>
              </a:rPr>
              <a:t>to be true… is it?</a:t>
            </a:r>
            <a:endParaRPr lang="en-US" sz="5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04800"/>
            <a:ext cx="7772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800" b="1" dirty="0" smtClean="0">
                <a:latin typeface="Berlin Sans FB Demi" pitchFamily="34" charset="0"/>
              </a:rPr>
              <a:t>Fad Diets </a:t>
            </a:r>
            <a:endParaRPr lang="en-US" sz="9800" b="1" dirty="0">
              <a:latin typeface="Berlin Sans FB Demi" pitchFamily="34" charset="0"/>
            </a:endParaRPr>
          </a:p>
        </p:txBody>
      </p:sp>
      <p:pic>
        <p:nvPicPr>
          <p:cNvPr id="8" name="Picture 7" descr="diets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057400"/>
            <a:ext cx="51816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Why are so many failing?</a:t>
            </a:r>
            <a:br>
              <a:rPr lang="en-US" b="1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85800" y="4724400"/>
            <a:ext cx="8077200" cy="13788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800" b="1" dirty="0" smtClean="0"/>
              <a:t>Exercise:</a:t>
            </a:r>
          </a:p>
          <a:p>
            <a:pPr algn="ctr">
              <a:buNone/>
            </a:pPr>
            <a:r>
              <a:rPr lang="en-US" sz="3800" dirty="0" smtClean="0"/>
              <a:t>People are moving less </a:t>
            </a:r>
          </a:p>
        </p:txBody>
      </p:sp>
      <p:pic>
        <p:nvPicPr>
          <p:cNvPr id="5" name="Picture 4" descr="imagesCAXK2IT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066800"/>
            <a:ext cx="74676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Common Weight Loss Methods	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L:\Public\kernsv\final cover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8228"/>
          <a:stretch>
            <a:fillRect/>
          </a:stretch>
        </p:blipFill>
        <p:spPr bwMode="auto">
          <a:xfrm>
            <a:off x="228600" y="1600200"/>
            <a:ext cx="8686800" cy="3981450"/>
          </a:xfrm>
          <a:prstGeom prst="rect">
            <a:avLst/>
          </a:prstGeom>
          <a:noFill/>
          <a:ln w="412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52600" y="3810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</a:rPr>
              <a:t>Why are so many failing?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2057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is a </a:t>
            </a:r>
            <a:br>
              <a:rPr lang="en-US" sz="9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9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fad diet? </a:t>
            </a:r>
            <a:endParaRPr lang="en-US" sz="9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4" name="Group 2058"/>
          <p:cNvGrpSpPr>
            <a:grpSpLocks noGrp="1"/>
          </p:cNvGrpSpPr>
          <p:nvPr/>
        </p:nvGrpSpPr>
        <p:grpSpPr bwMode="auto">
          <a:xfrm>
            <a:off x="2362200" y="3048000"/>
            <a:ext cx="3810000" cy="3581400"/>
            <a:chOff x="1776" y="1104"/>
            <a:chExt cx="2064" cy="2154"/>
          </a:xfrm>
        </p:grpSpPr>
        <p:sp>
          <p:nvSpPr>
            <p:cNvPr id="5" name="Oval 2059"/>
            <p:cNvSpPr>
              <a:spLocks noChangeArrowheads="1"/>
            </p:cNvSpPr>
            <p:nvPr/>
          </p:nvSpPr>
          <p:spPr bwMode="auto">
            <a:xfrm>
              <a:off x="1776" y="1104"/>
              <a:ext cx="2064" cy="2064"/>
            </a:xfrm>
            <a:prstGeom prst="ellipse">
              <a:avLst/>
            </a:prstGeom>
            <a:gradFill rotWithShape="0">
              <a:gsLst>
                <a:gs pos="0">
                  <a:srgbClr val="F88181"/>
                </a:gs>
                <a:gs pos="100000">
                  <a:srgbClr val="F0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060"/>
            <p:cNvGrpSpPr>
              <a:grpSpLocks/>
            </p:cNvGrpSpPr>
            <p:nvPr/>
          </p:nvGrpSpPr>
          <p:grpSpPr bwMode="auto">
            <a:xfrm>
              <a:off x="2220" y="1248"/>
              <a:ext cx="1210" cy="2010"/>
              <a:chOff x="2268" y="1320"/>
              <a:chExt cx="1210" cy="2010"/>
            </a:xfrm>
          </p:grpSpPr>
          <p:sp>
            <p:nvSpPr>
              <p:cNvPr id="7" name="Freeform 2061"/>
              <p:cNvSpPr>
                <a:spLocks/>
              </p:cNvSpPr>
              <p:nvPr/>
            </p:nvSpPr>
            <p:spPr bwMode="auto">
              <a:xfrm>
                <a:off x="2268" y="1320"/>
                <a:ext cx="1210" cy="1496"/>
              </a:xfrm>
              <a:custGeom>
                <a:avLst/>
                <a:gdLst>
                  <a:gd name="T0" fmla="*/ 1037 w 1066"/>
                  <a:gd name="T1" fmla="*/ 326 h 1615"/>
                  <a:gd name="T2" fmla="*/ 1063 w 1066"/>
                  <a:gd name="T3" fmla="*/ 487 h 1615"/>
                  <a:gd name="T4" fmla="*/ 1063 w 1066"/>
                  <a:gd name="T5" fmla="*/ 651 h 1615"/>
                  <a:gd name="T6" fmla="*/ 1032 w 1066"/>
                  <a:gd name="T7" fmla="*/ 809 h 1615"/>
                  <a:gd name="T8" fmla="*/ 978 w 1066"/>
                  <a:gd name="T9" fmla="*/ 923 h 1615"/>
                  <a:gd name="T10" fmla="*/ 923 w 1066"/>
                  <a:gd name="T11" fmla="*/ 1006 h 1615"/>
                  <a:gd name="T12" fmla="*/ 869 w 1066"/>
                  <a:gd name="T13" fmla="*/ 1090 h 1615"/>
                  <a:gd name="T14" fmla="*/ 818 w 1066"/>
                  <a:gd name="T15" fmla="*/ 1175 h 1615"/>
                  <a:gd name="T16" fmla="*/ 771 w 1066"/>
                  <a:gd name="T17" fmla="*/ 1262 h 1615"/>
                  <a:gd name="T18" fmla="*/ 736 w 1066"/>
                  <a:gd name="T19" fmla="*/ 1354 h 1615"/>
                  <a:gd name="T20" fmla="*/ 714 w 1066"/>
                  <a:gd name="T21" fmla="*/ 1451 h 1615"/>
                  <a:gd name="T22" fmla="*/ 708 w 1066"/>
                  <a:gd name="T23" fmla="*/ 1554 h 1615"/>
                  <a:gd name="T24" fmla="*/ 698 w 1066"/>
                  <a:gd name="T25" fmla="*/ 1615 h 1615"/>
                  <a:gd name="T26" fmla="*/ 276 w 1066"/>
                  <a:gd name="T27" fmla="*/ 1551 h 1615"/>
                  <a:gd name="T28" fmla="*/ 279 w 1066"/>
                  <a:gd name="T29" fmla="*/ 1425 h 1615"/>
                  <a:gd name="T30" fmla="*/ 297 w 1066"/>
                  <a:gd name="T31" fmla="*/ 1307 h 1615"/>
                  <a:gd name="T32" fmla="*/ 330 w 1066"/>
                  <a:gd name="T33" fmla="*/ 1196 h 1615"/>
                  <a:gd name="T34" fmla="*/ 373 w 1066"/>
                  <a:gd name="T35" fmla="*/ 1089 h 1615"/>
                  <a:gd name="T36" fmla="*/ 427 w 1066"/>
                  <a:gd name="T37" fmla="*/ 986 h 1615"/>
                  <a:gd name="T38" fmla="*/ 489 w 1066"/>
                  <a:gd name="T39" fmla="*/ 886 h 1615"/>
                  <a:gd name="T40" fmla="*/ 556 w 1066"/>
                  <a:gd name="T41" fmla="*/ 791 h 1615"/>
                  <a:gd name="T42" fmla="*/ 611 w 1066"/>
                  <a:gd name="T43" fmla="*/ 675 h 1615"/>
                  <a:gd name="T44" fmla="*/ 620 w 1066"/>
                  <a:gd name="T45" fmla="*/ 525 h 1615"/>
                  <a:gd name="T46" fmla="*/ 612 w 1066"/>
                  <a:gd name="T47" fmla="*/ 440 h 1615"/>
                  <a:gd name="T48" fmla="*/ 603 w 1066"/>
                  <a:gd name="T49" fmla="*/ 426 h 1615"/>
                  <a:gd name="T50" fmla="*/ 590 w 1066"/>
                  <a:gd name="T51" fmla="*/ 414 h 1615"/>
                  <a:gd name="T52" fmla="*/ 576 w 1066"/>
                  <a:gd name="T53" fmla="*/ 402 h 1615"/>
                  <a:gd name="T54" fmla="*/ 552 w 1066"/>
                  <a:gd name="T55" fmla="*/ 397 h 1615"/>
                  <a:gd name="T56" fmla="*/ 521 w 1066"/>
                  <a:gd name="T57" fmla="*/ 398 h 1615"/>
                  <a:gd name="T58" fmla="*/ 493 w 1066"/>
                  <a:gd name="T59" fmla="*/ 409 h 1615"/>
                  <a:gd name="T60" fmla="*/ 470 w 1066"/>
                  <a:gd name="T61" fmla="*/ 430 h 1615"/>
                  <a:gd name="T62" fmla="*/ 454 w 1066"/>
                  <a:gd name="T63" fmla="*/ 522 h 1615"/>
                  <a:gd name="T64" fmla="*/ 452 w 1066"/>
                  <a:gd name="T65" fmla="*/ 689 h 1615"/>
                  <a:gd name="T66" fmla="*/ 438 w 1066"/>
                  <a:gd name="T67" fmla="*/ 786 h 1615"/>
                  <a:gd name="T68" fmla="*/ 5 w 1066"/>
                  <a:gd name="T69" fmla="*/ 737 h 1615"/>
                  <a:gd name="T70" fmla="*/ 0 w 1066"/>
                  <a:gd name="T71" fmla="*/ 640 h 1615"/>
                  <a:gd name="T72" fmla="*/ 2 w 1066"/>
                  <a:gd name="T73" fmla="*/ 542 h 1615"/>
                  <a:gd name="T74" fmla="*/ 8 w 1066"/>
                  <a:gd name="T75" fmla="*/ 446 h 1615"/>
                  <a:gd name="T76" fmla="*/ 24 w 1066"/>
                  <a:gd name="T77" fmla="*/ 353 h 1615"/>
                  <a:gd name="T78" fmla="*/ 54 w 1066"/>
                  <a:gd name="T79" fmla="*/ 267 h 1615"/>
                  <a:gd name="T80" fmla="*/ 99 w 1066"/>
                  <a:gd name="T81" fmla="*/ 187 h 1615"/>
                  <a:gd name="T82" fmla="*/ 162 w 1066"/>
                  <a:gd name="T83" fmla="*/ 118 h 1615"/>
                  <a:gd name="T84" fmla="*/ 240 w 1066"/>
                  <a:gd name="T85" fmla="*/ 64 h 1615"/>
                  <a:gd name="T86" fmla="*/ 318 w 1066"/>
                  <a:gd name="T87" fmla="*/ 31 h 1615"/>
                  <a:gd name="T88" fmla="*/ 406 w 1066"/>
                  <a:gd name="T89" fmla="*/ 10 h 1615"/>
                  <a:gd name="T90" fmla="*/ 496 w 1066"/>
                  <a:gd name="T91" fmla="*/ 0 h 1615"/>
                  <a:gd name="T92" fmla="*/ 589 w 1066"/>
                  <a:gd name="T93" fmla="*/ 3 h 1615"/>
                  <a:gd name="T94" fmla="*/ 680 w 1066"/>
                  <a:gd name="T95" fmla="*/ 15 h 1615"/>
                  <a:gd name="T96" fmla="*/ 766 w 1066"/>
                  <a:gd name="T97" fmla="*/ 39 h 1615"/>
                  <a:gd name="T98" fmla="*/ 846 w 1066"/>
                  <a:gd name="T99" fmla="*/ 71 h 1615"/>
                  <a:gd name="T100" fmla="*/ 905 w 1066"/>
                  <a:gd name="T101" fmla="*/ 108 h 1615"/>
                  <a:gd name="T102" fmla="*/ 945 w 1066"/>
                  <a:gd name="T103" fmla="*/ 143 h 1615"/>
                  <a:gd name="T104" fmla="*/ 978 w 1066"/>
                  <a:gd name="T105" fmla="*/ 181 h 1615"/>
                  <a:gd name="T106" fmla="*/ 1006 w 1066"/>
                  <a:gd name="T107" fmla="*/ 226 h 161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066"/>
                  <a:gd name="T163" fmla="*/ 0 h 1615"/>
                  <a:gd name="T164" fmla="*/ 1066 w 1066"/>
                  <a:gd name="T165" fmla="*/ 1615 h 161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066" h="1615">
                    <a:moveTo>
                      <a:pt x="1018" y="252"/>
                    </a:moveTo>
                    <a:lnTo>
                      <a:pt x="1037" y="326"/>
                    </a:lnTo>
                    <a:lnTo>
                      <a:pt x="1053" y="405"/>
                    </a:lnTo>
                    <a:lnTo>
                      <a:pt x="1063" y="487"/>
                    </a:lnTo>
                    <a:lnTo>
                      <a:pt x="1066" y="570"/>
                    </a:lnTo>
                    <a:lnTo>
                      <a:pt x="1063" y="651"/>
                    </a:lnTo>
                    <a:lnTo>
                      <a:pt x="1051" y="732"/>
                    </a:lnTo>
                    <a:lnTo>
                      <a:pt x="1032" y="809"/>
                    </a:lnTo>
                    <a:lnTo>
                      <a:pt x="1004" y="881"/>
                    </a:lnTo>
                    <a:lnTo>
                      <a:pt x="978" y="923"/>
                    </a:lnTo>
                    <a:lnTo>
                      <a:pt x="950" y="965"/>
                    </a:lnTo>
                    <a:lnTo>
                      <a:pt x="923" y="1006"/>
                    </a:lnTo>
                    <a:lnTo>
                      <a:pt x="897" y="1048"/>
                    </a:lnTo>
                    <a:lnTo>
                      <a:pt x="869" y="1090"/>
                    </a:lnTo>
                    <a:lnTo>
                      <a:pt x="842" y="1133"/>
                    </a:lnTo>
                    <a:lnTo>
                      <a:pt x="818" y="1175"/>
                    </a:lnTo>
                    <a:lnTo>
                      <a:pt x="794" y="1219"/>
                    </a:lnTo>
                    <a:lnTo>
                      <a:pt x="771" y="1262"/>
                    </a:lnTo>
                    <a:lnTo>
                      <a:pt x="753" y="1307"/>
                    </a:lnTo>
                    <a:lnTo>
                      <a:pt x="736" y="1354"/>
                    </a:lnTo>
                    <a:lnTo>
                      <a:pt x="724" y="1402"/>
                    </a:lnTo>
                    <a:lnTo>
                      <a:pt x="714" y="1451"/>
                    </a:lnTo>
                    <a:lnTo>
                      <a:pt x="708" y="1500"/>
                    </a:lnTo>
                    <a:lnTo>
                      <a:pt x="708" y="1554"/>
                    </a:lnTo>
                    <a:lnTo>
                      <a:pt x="712" y="1607"/>
                    </a:lnTo>
                    <a:lnTo>
                      <a:pt x="698" y="1615"/>
                    </a:lnTo>
                    <a:lnTo>
                      <a:pt x="282" y="1615"/>
                    </a:lnTo>
                    <a:lnTo>
                      <a:pt x="276" y="1551"/>
                    </a:lnTo>
                    <a:lnTo>
                      <a:pt x="276" y="1487"/>
                    </a:lnTo>
                    <a:lnTo>
                      <a:pt x="279" y="1425"/>
                    </a:lnTo>
                    <a:lnTo>
                      <a:pt x="286" y="1366"/>
                    </a:lnTo>
                    <a:lnTo>
                      <a:pt x="297" y="1307"/>
                    </a:lnTo>
                    <a:lnTo>
                      <a:pt x="311" y="1251"/>
                    </a:lnTo>
                    <a:lnTo>
                      <a:pt x="330" y="1196"/>
                    </a:lnTo>
                    <a:lnTo>
                      <a:pt x="351" y="1141"/>
                    </a:lnTo>
                    <a:lnTo>
                      <a:pt x="373" y="1089"/>
                    </a:lnTo>
                    <a:lnTo>
                      <a:pt x="399" y="1037"/>
                    </a:lnTo>
                    <a:lnTo>
                      <a:pt x="427" y="986"/>
                    </a:lnTo>
                    <a:lnTo>
                      <a:pt x="458" y="936"/>
                    </a:lnTo>
                    <a:lnTo>
                      <a:pt x="489" y="886"/>
                    </a:lnTo>
                    <a:lnTo>
                      <a:pt x="522" y="839"/>
                    </a:lnTo>
                    <a:lnTo>
                      <a:pt x="556" y="791"/>
                    </a:lnTo>
                    <a:lnTo>
                      <a:pt x="591" y="744"/>
                    </a:lnTo>
                    <a:lnTo>
                      <a:pt x="611" y="675"/>
                    </a:lnTo>
                    <a:lnTo>
                      <a:pt x="618" y="602"/>
                    </a:lnTo>
                    <a:lnTo>
                      <a:pt x="620" y="525"/>
                    </a:lnTo>
                    <a:lnTo>
                      <a:pt x="615" y="449"/>
                    </a:lnTo>
                    <a:lnTo>
                      <a:pt x="612" y="440"/>
                    </a:lnTo>
                    <a:lnTo>
                      <a:pt x="608" y="433"/>
                    </a:lnTo>
                    <a:lnTo>
                      <a:pt x="603" y="426"/>
                    </a:lnTo>
                    <a:lnTo>
                      <a:pt x="597" y="419"/>
                    </a:lnTo>
                    <a:lnTo>
                      <a:pt x="590" y="414"/>
                    </a:lnTo>
                    <a:lnTo>
                      <a:pt x="583" y="408"/>
                    </a:lnTo>
                    <a:lnTo>
                      <a:pt x="576" y="402"/>
                    </a:lnTo>
                    <a:lnTo>
                      <a:pt x="569" y="398"/>
                    </a:lnTo>
                    <a:lnTo>
                      <a:pt x="552" y="397"/>
                    </a:lnTo>
                    <a:lnTo>
                      <a:pt x="537" y="397"/>
                    </a:lnTo>
                    <a:lnTo>
                      <a:pt x="521" y="398"/>
                    </a:lnTo>
                    <a:lnTo>
                      <a:pt x="506" y="402"/>
                    </a:lnTo>
                    <a:lnTo>
                      <a:pt x="493" y="409"/>
                    </a:lnTo>
                    <a:lnTo>
                      <a:pt x="480" y="419"/>
                    </a:lnTo>
                    <a:lnTo>
                      <a:pt x="470" y="430"/>
                    </a:lnTo>
                    <a:lnTo>
                      <a:pt x="462" y="444"/>
                    </a:lnTo>
                    <a:lnTo>
                      <a:pt x="454" y="522"/>
                    </a:lnTo>
                    <a:lnTo>
                      <a:pt x="451" y="605"/>
                    </a:lnTo>
                    <a:lnTo>
                      <a:pt x="452" y="689"/>
                    </a:lnTo>
                    <a:lnTo>
                      <a:pt x="452" y="772"/>
                    </a:lnTo>
                    <a:lnTo>
                      <a:pt x="438" y="786"/>
                    </a:lnTo>
                    <a:lnTo>
                      <a:pt x="6" y="786"/>
                    </a:lnTo>
                    <a:lnTo>
                      <a:pt x="5" y="737"/>
                    </a:lnTo>
                    <a:lnTo>
                      <a:pt x="2" y="689"/>
                    </a:lnTo>
                    <a:lnTo>
                      <a:pt x="0" y="640"/>
                    </a:lnTo>
                    <a:lnTo>
                      <a:pt x="0" y="591"/>
                    </a:lnTo>
                    <a:lnTo>
                      <a:pt x="2" y="542"/>
                    </a:lnTo>
                    <a:lnTo>
                      <a:pt x="3" y="494"/>
                    </a:lnTo>
                    <a:lnTo>
                      <a:pt x="8" y="446"/>
                    </a:lnTo>
                    <a:lnTo>
                      <a:pt x="15" y="398"/>
                    </a:lnTo>
                    <a:lnTo>
                      <a:pt x="24" y="353"/>
                    </a:lnTo>
                    <a:lnTo>
                      <a:pt x="37" y="309"/>
                    </a:lnTo>
                    <a:lnTo>
                      <a:pt x="54" y="267"/>
                    </a:lnTo>
                    <a:lnTo>
                      <a:pt x="74" y="226"/>
                    </a:lnTo>
                    <a:lnTo>
                      <a:pt x="99" y="187"/>
                    </a:lnTo>
                    <a:lnTo>
                      <a:pt x="129" y="152"/>
                    </a:lnTo>
                    <a:lnTo>
                      <a:pt x="162" y="118"/>
                    </a:lnTo>
                    <a:lnTo>
                      <a:pt x="203" y="87"/>
                    </a:lnTo>
                    <a:lnTo>
                      <a:pt x="240" y="64"/>
                    </a:lnTo>
                    <a:lnTo>
                      <a:pt x="278" y="46"/>
                    </a:lnTo>
                    <a:lnTo>
                      <a:pt x="318" y="31"/>
                    </a:lnTo>
                    <a:lnTo>
                      <a:pt x="361" y="19"/>
                    </a:lnTo>
                    <a:lnTo>
                      <a:pt x="406" y="10"/>
                    </a:lnTo>
                    <a:lnTo>
                      <a:pt x="451" y="4"/>
                    </a:lnTo>
                    <a:lnTo>
                      <a:pt x="496" y="0"/>
                    </a:lnTo>
                    <a:lnTo>
                      <a:pt x="542" y="0"/>
                    </a:lnTo>
                    <a:lnTo>
                      <a:pt x="589" y="3"/>
                    </a:lnTo>
                    <a:lnTo>
                      <a:pt x="635" y="7"/>
                    </a:lnTo>
                    <a:lnTo>
                      <a:pt x="680" y="15"/>
                    </a:lnTo>
                    <a:lnTo>
                      <a:pt x="724" y="25"/>
                    </a:lnTo>
                    <a:lnTo>
                      <a:pt x="766" y="39"/>
                    </a:lnTo>
                    <a:lnTo>
                      <a:pt x="807" y="55"/>
                    </a:lnTo>
                    <a:lnTo>
                      <a:pt x="846" y="71"/>
                    </a:lnTo>
                    <a:lnTo>
                      <a:pt x="883" y="93"/>
                    </a:lnTo>
                    <a:lnTo>
                      <a:pt x="905" y="108"/>
                    </a:lnTo>
                    <a:lnTo>
                      <a:pt x="925" y="125"/>
                    </a:lnTo>
                    <a:lnTo>
                      <a:pt x="945" y="143"/>
                    </a:lnTo>
                    <a:lnTo>
                      <a:pt x="963" y="162"/>
                    </a:lnTo>
                    <a:lnTo>
                      <a:pt x="978" y="181"/>
                    </a:lnTo>
                    <a:lnTo>
                      <a:pt x="994" y="204"/>
                    </a:lnTo>
                    <a:lnTo>
                      <a:pt x="1006" y="226"/>
                    </a:lnTo>
                    <a:lnTo>
                      <a:pt x="1018" y="252"/>
                    </a:lnTo>
                    <a:close/>
                  </a:path>
                </a:pathLst>
              </a:custGeom>
              <a:solidFill>
                <a:srgbClr val="FFFFFF"/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2062"/>
              <p:cNvSpPr>
                <a:spLocks noChangeArrowheads="1"/>
              </p:cNvSpPr>
              <p:nvPr/>
            </p:nvSpPr>
            <p:spPr bwMode="auto">
              <a:xfrm>
                <a:off x="2574" y="2922"/>
                <a:ext cx="510" cy="40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648200" cy="1143000"/>
          </a:xfrm>
        </p:spPr>
        <p:txBody>
          <a:bodyPr>
            <a:normAutofit/>
          </a:bodyPr>
          <a:lstStyle/>
          <a:p>
            <a:r>
              <a:rPr lang="en-US" sz="5500" b="1" dirty="0" smtClean="0"/>
              <a:t>Fad diets offer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3810000" cy="22098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A short-term,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6600"/>
                </a:solidFill>
              </a:rPr>
              <a:t>quick-fix approach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6600"/>
                </a:solidFill>
              </a:rPr>
              <a:t>to weight loss that puts the dieter at risk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old scho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0"/>
            <a:ext cx="47244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4495800"/>
            <a:ext cx="3733800" cy="16312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What are yo-yo dieters? </a:t>
            </a:r>
            <a:r>
              <a:rPr lang="en-US" sz="2500" b="1" dirty="0"/>
              <a:t>A</a:t>
            </a:r>
            <a:r>
              <a:rPr lang="en-US" sz="2500" b="1" dirty="0" smtClean="0"/>
              <a:t>re they more vulnerable to fad </a:t>
            </a:r>
            <a:r>
              <a:rPr lang="en-US" sz="2500" b="1" dirty="0"/>
              <a:t>d</a:t>
            </a:r>
            <a:r>
              <a:rPr lang="en-US" sz="2500" b="1" dirty="0" smtClean="0"/>
              <a:t>iets and </a:t>
            </a:r>
          </a:p>
          <a:p>
            <a:pPr algn="ctr"/>
            <a:r>
              <a:rPr lang="en-US" sz="2500" b="1" dirty="0" smtClean="0"/>
              <a:t>product claims? 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r>
              <a:rPr lang="en-US" b="1" dirty="0" smtClean="0"/>
              <a:t>…but is this a FAD diet?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447800"/>
            <a:ext cx="5410200" cy="487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Red Flag Claims</a:t>
            </a:r>
            <a:endParaRPr lang="en-US" b="1" dirty="0" smtClean="0"/>
          </a:p>
          <a:p>
            <a:pPr lvl="1"/>
            <a:r>
              <a:rPr lang="en-US" dirty="0" smtClean="0"/>
              <a:t>Rapid weight loss</a:t>
            </a:r>
          </a:p>
          <a:p>
            <a:pPr lvl="1"/>
            <a:r>
              <a:rPr lang="en-US" dirty="0" smtClean="0"/>
              <a:t>Sounds too good to be true</a:t>
            </a:r>
          </a:p>
          <a:p>
            <a:pPr lvl="1"/>
            <a:r>
              <a:rPr lang="en-US" dirty="0" smtClean="0"/>
              <a:t>Rigid menus</a:t>
            </a:r>
          </a:p>
          <a:p>
            <a:pPr lvl="1"/>
            <a:r>
              <a:rPr lang="en-US" dirty="0" smtClean="0"/>
              <a:t>No need to exercise</a:t>
            </a:r>
          </a:p>
          <a:p>
            <a:pPr lvl="1"/>
            <a:r>
              <a:rPr lang="en-US" dirty="0" smtClean="0"/>
              <a:t>Magic foods or supplements</a:t>
            </a:r>
          </a:p>
          <a:p>
            <a:pPr lvl="1"/>
            <a:r>
              <a:rPr lang="en-US" dirty="0" smtClean="0"/>
              <a:t>Bizarre quantities and limitations</a:t>
            </a:r>
          </a:p>
          <a:p>
            <a:pPr lvl="1"/>
            <a:r>
              <a:rPr lang="en-US" dirty="0" smtClean="0"/>
              <a:t>Specific food combinations</a:t>
            </a:r>
            <a:endParaRPr lang="en-US" dirty="0"/>
          </a:p>
        </p:txBody>
      </p:sp>
      <p:pic>
        <p:nvPicPr>
          <p:cNvPr id="4" name="Picture 3" descr="imagesCANIB2I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95400"/>
            <a:ext cx="3505200" cy="556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Bauhaus 93" pitchFamily="82" charset="0"/>
              </a:rPr>
              <a:t>Show Time!</a:t>
            </a:r>
            <a:endParaRPr lang="en-US" sz="6000" b="1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  <a:ln w="762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dirty="0" smtClean="0"/>
              <a:t>Red Flag Activity:</a:t>
            </a:r>
          </a:p>
          <a:p>
            <a:pPr marL="514350" indent="-514350">
              <a:buAutoNum type="arabicPeriod"/>
            </a:pPr>
            <a:r>
              <a:rPr lang="en-US" dirty="0" smtClean="0"/>
              <a:t>You will be divided into groups. </a:t>
            </a:r>
          </a:p>
          <a:p>
            <a:pPr marL="514350" indent="-514350">
              <a:buAutoNum type="arabicPeriod"/>
            </a:pPr>
            <a:r>
              <a:rPr lang="en-US" dirty="0" smtClean="0"/>
              <a:t>Each group will be given 7 red flags.</a:t>
            </a:r>
          </a:p>
          <a:p>
            <a:pPr marL="514350" indent="-514350">
              <a:buAutoNum type="arabicPeriod"/>
            </a:pPr>
            <a:r>
              <a:rPr lang="en-US" dirty="0" smtClean="0"/>
              <a:t>I will read a diet description and as soon as your group hears your “red flag”, hold up the flag. </a:t>
            </a:r>
          </a:p>
          <a:p>
            <a:pPr marL="514350" indent="-514350">
              <a:buAutoNum type="arabicPeriod"/>
            </a:pPr>
            <a:r>
              <a:rPr lang="en-US" dirty="0" smtClean="0"/>
              <a:t>I will answer any questions about each situation before we move on.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stop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1143000"/>
            <a:ext cx="1676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Red Flag Activity 	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b="1" dirty="0" smtClean="0">
                <a:latin typeface="Arial Narrow" pitchFamily="34" charset="0"/>
              </a:rPr>
              <a:t>Are any of these </a:t>
            </a:r>
          </a:p>
          <a:p>
            <a:pPr algn="ctr">
              <a:buNone/>
            </a:pPr>
            <a:r>
              <a:rPr lang="en-US" sz="4000" b="1" dirty="0">
                <a:latin typeface="Arial Narrow" pitchFamily="34" charset="0"/>
              </a:rPr>
              <a:t>s</a:t>
            </a:r>
            <a:r>
              <a:rPr lang="en-US" sz="4000" b="1" dirty="0" smtClean="0">
                <a:latin typeface="Arial Narrow" pitchFamily="34" charset="0"/>
              </a:rPr>
              <a:t>ituations </a:t>
            </a:r>
            <a:r>
              <a:rPr lang="en-US" sz="4000" b="1" dirty="0">
                <a:latin typeface="Arial Narrow" pitchFamily="34" charset="0"/>
              </a:rPr>
              <a:t>f</a:t>
            </a:r>
            <a:r>
              <a:rPr lang="en-US" sz="4000" b="1" dirty="0" smtClean="0">
                <a:latin typeface="Arial Narrow" pitchFamily="34" charset="0"/>
              </a:rPr>
              <a:t>ad diets?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la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latin typeface="Eras Demi ITC" pitchFamily="34" charset="0"/>
              </a:rPr>
              <a:t>Dig between the lines…</a:t>
            </a:r>
            <a:endParaRPr lang="en-US" b="1" dirty="0">
              <a:latin typeface="Eras Demi ITC" pitchFamily="34" charset="0"/>
            </a:endParaRPr>
          </a:p>
        </p:txBody>
      </p:sp>
      <p:pic>
        <p:nvPicPr>
          <p:cNvPr id="6" name="Content Placeholder 5" descr="diet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3352800"/>
            <a:ext cx="4114800" cy="2971800"/>
          </a:xfrm>
          <a:ln w="31750">
            <a:solidFill>
              <a:srgbClr val="FF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81000" y="1828801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pPr algn="ctr"/>
            <a:r>
              <a:rPr lang="en-US" sz="2800" b="1" dirty="0" smtClean="0"/>
              <a:t>Use the website shown above to complete </a:t>
            </a:r>
          </a:p>
          <a:p>
            <a:pPr algn="ctr"/>
            <a:r>
              <a:rPr lang="en-US" sz="2800" b="1" dirty="0" smtClean="0"/>
              <a:t>the Fad Diets Decoded Worksheet.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954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hlinkClick r:id="rId4"/>
              </a:rPr>
              <a:t>http://faddietsdecoded.weebly.com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3886200"/>
            <a:ext cx="2286000" cy="156966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Be prepared to discuss your findings with the class.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your </a:t>
            </a:r>
            <a:r>
              <a:rPr lang="en-US" dirty="0" err="1" smtClean="0"/>
              <a:t>i</a:t>
            </a:r>
            <a:r>
              <a:rPr lang="en-US" dirty="0" smtClean="0"/>
              <a:t>-Clicker </a:t>
            </a:r>
            <a:r>
              <a:rPr lang="en-US" dirty="0" smtClean="0"/>
              <a:t>to answer the following question: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1" algn="ctr">
              <a:buNone/>
            </a:pPr>
            <a:endParaRPr lang="en-US" sz="4000" b="1" dirty="0" smtClean="0"/>
          </a:p>
          <a:p>
            <a:pPr lvl="1" algn="ctr">
              <a:buNone/>
            </a:pPr>
            <a:r>
              <a:rPr lang="en-US" sz="4000" b="1" dirty="0" smtClean="0"/>
              <a:t>Do you know someone who is trying to lose weight? </a:t>
            </a:r>
          </a:p>
          <a:p>
            <a:pPr lvl="1" algn="ctr">
              <a:buNone/>
            </a:pPr>
            <a:r>
              <a:rPr lang="en-US" sz="4000" b="1" dirty="0" smtClean="0"/>
              <a:t>(This may even be you.)</a:t>
            </a:r>
          </a:p>
          <a:p>
            <a:pPr lvl="1" algn="ctr">
              <a:buNone/>
            </a:pPr>
            <a:r>
              <a:rPr lang="en-US" sz="3500" b="1" dirty="0" smtClean="0"/>
              <a:t>A YES</a:t>
            </a:r>
          </a:p>
          <a:p>
            <a:pPr lvl="1" algn="ctr">
              <a:buNone/>
            </a:pPr>
            <a:r>
              <a:rPr lang="en-US" sz="3500" b="1" dirty="0" smtClean="0"/>
              <a:t>B NO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b="1" dirty="0" smtClean="0"/>
              <a:t>Using your </a:t>
            </a:r>
            <a:r>
              <a:rPr lang="en-US" b="1" dirty="0" err="1" smtClean="0"/>
              <a:t>i</a:t>
            </a:r>
            <a:r>
              <a:rPr lang="en-US" b="1" dirty="0" smtClean="0"/>
              <a:t>-Clicker </a:t>
            </a:r>
            <a:r>
              <a:rPr lang="en-US" b="1" dirty="0" smtClean="0"/>
              <a:t>to answer the following question: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  <a:ln w="571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500" b="1" dirty="0"/>
              <a:t> </a:t>
            </a:r>
            <a:r>
              <a:rPr lang="en-US" sz="3500" b="1" dirty="0" smtClean="0"/>
              <a:t>Do you know someone who is using a</a:t>
            </a:r>
          </a:p>
          <a:p>
            <a:pPr algn="ctr">
              <a:buNone/>
            </a:pPr>
            <a:r>
              <a:rPr lang="en-US" sz="3500" b="1" dirty="0" smtClean="0"/>
              <a:t> special diet, has bought a diet book, </a:t>
            </a:r>
          </a:p>
          <a:p>
            <a:pPr algn="ctr">
              <a:buNone/>
            </a:pPr>
            <a:r>
              <a:rPr lang="en-US" sz="3500" b="1" dirty="0" smtClean="0"/>
              <a:t>or is eating different foods? </a:t>
            </a:r>
          </a:p>
          <a:p>
            <a:pPr>
              <a:buNone/>
            </a:pPr>
            <a:r>
              <a:rPr lang="en-US" dirty="0" smtClean="0"/>
              <a:t>		A.	YES</a:t>
            </a:r>
          </a:p>
          <a:p>
            <a:pPr>
              <a:buNone/>
            </a:pPr>
            <a:r>
              <a:rPr lang="en-US" dirty="0" smtClean="0"/>
              <a:t>		B. 	NO</a:t>
            </a:r>
          </a:p>
          <a:p>
            <a:pPr>
              <a:buNone/>
            </a:pPr>
            <a:r>
              <a:rPr lang="en-US" dirty="0" smtClean="0"/>
              <a:t>		C.	I know someone on a diet, but am 		not</a:t>
            </a:r>
            <a:r>
              <a:rPr lang="en-US" dirty="0"/>
              <a:t> </a:t>
            </a:r>
            <a:r>
              <a:rPr lang="en-US" dirty="0" smtClean="0"/>
              <a:t>sure what they are doing.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things first…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352800"/>
          </a:xfrm>
          <a:ln w="57150">
            <a:solidFill>
              <a:srgbClr val="FF0066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000" dirty="0" smtClean="0"/>
              <a:t>Does being on a </a:t>
            </a:r>
            <a:r>
              <a:rPr lang="en-US" sz="4000" dirty="0" smtClean="0">
                <a:solidFill>
                  <a:srgbClr val="FF0000"/>
                </a:solidFill>
              </a:rPr>
              <a:t>diet</a:t>
            </a:r>
            <a:r>
              <a:rPr lang="en-US" sz="4000" dirty="0" smtClean="0"/>
              <a:t> mean you have to be cutting calories or making some type of nutritional limitation? </a:t>
            </a:r>
          </a:p>
          <a:p>
            <a:pPr algn="ctr">
              <a:buNone/>
            </a:pPr>
            <a:r>
              <a:rPr lang="en-US" sz="4000" dirty="0" smtClean="0"/>
              <a:t>(example, low-fat, low-carb)</a:t>
            </a:r>
          </a:p>
          <a:p>
            <a:pPr algn="ctr">
              <a:buNone/>
            </a:pPr>
            <a:endParaRPr lang="en-US" b="1" dirty="0" smtClean="0"/>
          </a:p>
          <a:p>
            <a:pPr marL="514350" indent="-514350" algn="ctr">
              <a:buAutoNum type="alphaUcPeriod"/>
            </a:pPr>
            <a:r>
              <a:rPr lang="en-US" b="1" dirty="0" smtClean="0"/>
              <a:t>Yes</a:t>
            </a:r>
          </a:p>
          <a:p>
            <a:pPr marL="514350" indent="-514350" algn="ctr">
              <a:buAutoNum type="alphaUcPeriod"/>
            </a:pPr>
            <a:r>
              <a:rPr lang="en-US" b="1" dirty="0" smtClean="0"/>
              <a:t>No</a:t>
            </a:r>
          </a:p>
          <a:p>
            <a:pPr marL="514350" indent="-514350" algn="ctr">
              <a:buNone/>
            </a:pPr>
            <a:endParaRPr lang="en-US" b="1" dirty="0"/>
          </a:p>
        </p:txBody>
      </p:sp>
      <p:pic>
        <p:nvPicPr>
          <p:cNvPr id="4" name="Picture 3" descr="imagesCA0IRN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4572000"/>
            <a:ext cx="32004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3352800" cy="1143000"/>
          </a:xfrm>
        </p:spPr>
        <p:txBody>
          <a:bodyPr>
            <a:noAutofit/>
          </a:bodyPr>
          <a:lstStyle/>
          <a:p>
            <a:r>
              <a:rPr lang="en-US" sz="6500" u="sng" dirty="0" smtClean="0">
                <a:latin typeface="Bauhaus 93" pitchFamily="82" charset="0"/>
              </a:rPr>
              <a:t>Diet:</a:t>
            </a:r>
            <a:endParaRPr lang="en-US" sz="6500" u="sng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828801"/>
            <a:ext cx="5638800" cy="2209799"/>
          </a:xfrm>
        </p:spPr>
        <p:txBody>
          <a:bodyPr>
            <a:normAutofit fontScale="92500"/>
          </a:bodyPr>
          <a:lstStyle/>
          <a:p>
            <a:r>
              <a:rPr lang="en-US" sz="3500" b="1" dirty="0" smtClean="0"/>
              <a:t>anything a person consumes</a:t>
            </a:r>
          </a:p>
          <a:p>
            <a:endParaRPr lang="en-US" sz="3500" b="1" dirty="0" smtClean="0"/>
          </a:p>
          <a:p>
            <a:r>
              <a:rPr lang="en-US" sz="3500" b="1" dirty="0" smtClean="0"/>
              <a:t>includes food, drink, snacks</a:t>
            </a:r>
          </a:p>
          <a:p>
            <a:pPr>
              <a:buNone/>
            </a:pPr>
            <a:endParaRPr lang="en-US" sz="4500" dirty="0"/>
          </a:p>
        </p:txBody>
      </p:sp>
      <p:pic>
        <p:nvPicPr>
          <p:cNvPr id="4" name="Picture 3" descr="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752600"/>
            <a:ext cx="2057400" cy="3886200"/>
          </a:xfrm>
          <a:prstGeom prst="rect">
            <a:avLst/>
          </a:prstGeom>
          <a:ln w="1174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Teens</a:t>
            </a:r>
            <a:r>
              <a:rPr lang="en-US" b="1" dirty="0" smtClean="0"/>
              <a:t> in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USA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2514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/>
              <a:t>Obese teens are more likely to have:</a:t>
            </a:r>
          </a:p>
          <a:p>
            <a:pPr algn="ctr">
              <a:buNone/>
            </a:pPr>
            <a:endParaRPr lang="en-US" b="1" u="sng" dirty="0" smtClean="0"/>
          </a:p>
          <a:p>
            <a:pPr lvl="1"/>
            <a:r>
              <a:rPr lang="en-US" dirty="0" smtClean="0"/>
              <a:t> risk factors for cardiovascular disease </a:t>
            </a:r>
          </a:p>
          <a:p>
            <a:pPr lvl="1"/>
            <a:r>
              <a:rPr lang="en-US" dirty="0" smtClean="0"/>
              <a:t> bone and joint problems</a:t>
            </a:r>
          </a:p>
          <a:p>
            <a:pPr lvl="1"/>
            <a:r>
              <a:rPr lang="en-US" dirty="0" smtClean="0"/>
              <a:t> sleep apnea</a:t>
            </a:r>
          </a:p>
          <a:p>
            <a:pPr lvl="1"/>
            <a:r>
              <a:rPr lang="en-US" dirty="0" smtClean="0"/>
              <a:t> social problems </a:t>
            </a:r>
          </a:p>
          <a:p>
            <a:pPr lvl="1"/>
            <a:r>
              <a:rPr lang="en-US" dirty="0" smtClean="0"/>
              <a:t> poor self-esteem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imagesCAYY1KA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495800"/>
            <a:ext cx="4191000" cy="236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00600" y="5029200"/>
            <a:ext cx="3657600" cy="1200329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Teens are replacing physical activity with 2 or more hours of TV everyday!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990600"/>
            <a:ext cx="8458200" cy="63094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/>
              <a:t>Teen obesity has tripled in the last 20 years!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Long-Term Risk Factors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24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Heart disease</a:t>
            </a:r>
          </a:p>
          <a:p>
            <a:r>
              <a:rPr lang="en-US" dirty="0" smtClean="0"/>
              <a:t>Cancer</a:t>
            </a:r>
          </a:p>
          <a:p>
            <a:r>
              <a:rPr lang="en-US" dirty="0" smtClean="0"/>
              <a:t>Infertility</a:t>
            </a:r>
          </a:p>
          <a:p>
            <a:r>
              <a:rPr lang="en-US" dirty="0" smtClean="0"/>
              <a:t>Varicose veins</a:t>
            </a:r>
          </a:p>
          <a:p>
            <a:r>
              <a:rPr lang="en-US" dirty="0" smtClean="0"/>
              <a:t>Stroke</a:t>
            </a:r>
          </a:p>
          <a:p>
            <a:r>
              <a:rPr lang="en-US" dirty="0" smtClean="0"/>
              <a:t>Snoring and sleep difficulties</a:t>
            </a:r>
          </a:p>
          <a:p>
            <a:r>
              <a:rPr lang="en-US" dirty="0" smtClean="0"/>
              <a:t>Kidney stones</a:t>
            </a:r>
          </a:p>
          <a:p>
            <a:r>
              <a:rPr lang="en-US" dirty="0" smtClean="0"/>
              <a:t>Gout</a:t>
            </a:r>
          </a:p>
          <a:p>
            <a:r>
              <a:rPr lang="en-US" dirty="0" smtClean="0"/>
              <a:t>Diabetes</a:t>
            </a:r>
            <a:endParaRPr lang="en-US" dirty="0"/>
          </a:p>
        </p:txBody>
      </p:sp>
      <p:pic>
        <p:nvPicPr>
          <p:cNvPr id="4" name="Picture 3" descr="sno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1447800"/>
            <a:ext cx="4343400" cy="3962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5867400"/>
            <a:ext cx="3733800" cy="86177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Over 50% of adults are overweight</a:t>
            </a:r>
            <a:endParaRPr lang="en-US" sz="25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The US spends 40 billion dollars a year on weight loss…</a:t>
            </a:r>
            <a:endParaRPr lang="en-US" b="1" dirty="0"/>
          </a:p>
        </p:txBody>
      </p:sp>
      <p:pic>
        <p:nvPicPr>
          <p:cNvPr id="4" name="Content Placeholder 3" descr="imagesCA6D7FY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905000"/>
            <a:ext cx="9144000" cy="3581400"/>
          </a:xfrm>
        </p:spPr>
      </p:pic>
      <p:sp>
        <p:nvSpPr>
          <p:cNvPr id="5" name="TextBox 4"/>
          <p:cNvSpPr txBox="1"/>
          <p:nvPr/>
        </p:nvSpPr>
        <p:spPr>
          <a:xfrm>
            <a:off x="990600" y="6019800"/>
            <a:ext cx="7924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Shouldn’t  someone be losing weight? </a:t>
            </a:r>
            <a:endParaRPr lang="en-US" sz="3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4267200"/>
            <a:ext cx="2133600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1 billion dollars x 40</a:t>
            </a:r>
            <a:endParaRPr lang="en-US" sz="3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315200" y="2667000"/>
            <a:ext cx="60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>
                <a:solidFill>
                  <a:schemeClr val="bg1"/>
                </a:solidFill>
              </a:rPr>
              <a:t>Diet books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5052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Weight Loss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Gimmicks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895600"/>
            <a:ext cx="1066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>
                <a:solidFill>
                  <a:schemeClr val="bg1"/>
                </a:solidFill>
              </a:rPr>
              <a:t>Diet </a:t>
            </a:r>
          </a:p>
          <a:p>
            <a:pPr algn="ctr"/>
            <a:r>
              <a:rPr lang="en-US" sz="1700" dirty="0" smtClean="0">
                <a:solidFill>
                  <a:schemeClr val="bg1"/>
                </a:solidFill>
              </a:rPr>
              <a:t>Pills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32766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Programs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Why are so many failing?</a:t>
            </a:r>
            <a:br>
              <a:rPr lang="en-US" sz="4800" b="1" dirty="0" smtClean="0">
                <a:solidFill>
                  <a:srgbClr val="0070C0"/>
                </a:solidFill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5334000" cy="32004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b="1" dirty="0" smtClean="0"/>
              <a:t>Diet:</a:t>
            </a:r>
          </a:p>
          <a:p>
            <a:pPr lvl="1"/>
            <a:r>
              <a:rPr lang="en-US" dirty="0" smtClean="0"/>
              <a:t>Larger portions</a:t>
            </a:r>
          </a:p>
          <a:p>
            <a:pPr lvl="1"/>
            <a:r>
              <a:rPr lang="en-US" dirty="0" smtClean="0"/>
              <a:t>Foods that are high in calories, but low in nutrients </a:t>
            </a:r>
          </a:p>
          <a:p>
            <a:pPr lvl="1"/>
            <a:r>
              <a:rPr lang="en-US" dirty="0" smtClean="0"/>
              <a:t>Food quality</a:t>
            </a:r>
          </a:p>
          <a:p>
            <a:pPr lvl="1"/>
            <a:r>
              <a:rPr lang="en-US" dirty="0" smtClean="0"/>
              <a:t>Fewer fruits and vegetables </a:t>
            </a:r>
          </a:p>
          <a:p>
            <a:pPr lvl="1"/>
            <a:r>
              <a:rPr lang="en-US" dirty="0" smtClean="0"/>
              <a:t>Food more readily available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imagesCA58IFQ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4419600"/>
            <a:ext cx="57150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730</Words>
  <Application>Microsoft Macintosh PowerPoint</Application>
  <PresentationFormat>On-screen Show (4:3)</PresentationFormat>
  <Paragraphs>121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If it sounds too good to be true… is it?</vt:lpstr>
      <vt:lpstr>Using your i-Clicker to answer the following question: </vt:lpstr>
      <vt:lpstr>Using your i-Clicker to answer the following question:</vt:lpstr>
      <vt:lpstr>1st things first…</vt:lpstr>
      <vt:lpstr>Diet:</vt:lpstr>
      <vt:lpstr>Teens in the USA</vt:lpstr>
      <vt:lpstr>Long-Term Risk Factors</vt:lpstr>
      <vt:lpstr>The US spends 40 billion dollars a year on weight loss…</vt:lpstr>
      <vt:lpstr>Why are so many failing? </vt:lpstr>
      <vt:lpstr>Why are so many failing? </vt:lpstr>
      <vt:lpstr>Common Weight Loss Methods </vt:lpstr>
      <vt:lpstr>What is a  fad diet? </vt:lpstr>
      <vt:lpstr>Fad diets offer</vt:lpstr>
      <vt:lpstr>…but is this a FAD diet?</vt:lpstr>
      <vt:lpstr>Show Time!</vt:lpstr>
      <vt:lpstr>Red Flag Activity  </vt:lpstr>
      <vt:lpstr>Dig between the lines…</vt:lpstr>
    </vt:vector>
  </TitlesOfParts>
  <Company>SCSS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scss</dc:creator>
  <cp:lastModifiedBy>Microsoft Office User</cp:lastModifiedBy>
  <cp:revision>94</cp:revision>
  <dcterms:created xsi:type="dcterms:W3CDTF">2012-04-27T18:02:48Z</dcterms:created>
  <dcterms:modified xsi:type="dcterms:W3CDTF">2012-07-03T16:06:57Z</dcterms:modified>
</cp:coreProperties>
</file>